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Noto Sans Medium"/>
      <p:regular r:id="rId18"/>
      <p:bold r:id="rId19"/>
      <p:italic r:id="rId20"/>
      <p:boldItalic r:id="rId21"/>
    </p:embeddedFont>
    <p:embeddedFont>
      <p:font typeface="Montserrat"/>
      <p:regular r:id="rId22"/>
      <p:bold r:id="rId23"/>
      <p:italic r:id="rId24"/>
      <p:boldItalic r:id="rId25"/>
    </p:embeddedFont>
    <p:embeddedFont>
      <p:font typeface="Noto Sans SemiBold"/>
      <p:regular r:id="rId26"/>
      <p:bold r:id="rId27"/>
      <p:italic r:id="rId28"/>
      <p:boldItalic r:id="rId29"/>
    </p:embeddedFont>
    <p:embeddedFont>
      <p:font typeface="Noto Sans"/>
      <p:regular r:id="rId30"/>
      <p:bold r:id="rId31"/>
      <p:italic r:id="rId32"/>
      <p:boldItalic r:id="rId33"/>
    </p:embeddedFont>
    <p:embeddedFont>
      <p:font typeface="Noto Sans Light"/>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otoSansMedium-italic.fntdata"/><Relationship Id="rId22" Type="http://schemas.openxmlformats.org/officeDocument/2006/relationships/font" Target="fonts/Montserrat-regular.fntdata"/><Relationship Id="rId21" Type="http://schemas.openxmlformats.org/officeDocument/2006/relationships/font" Target="fonts/NotoSansMedium-boldItalic.fntdata"/><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otoSansSemiBold-regular.fntdata"/><Relationship Id="rId25" Type="http://schemas.openxmlformats.org/officeDocument/2006/relationships/font" Target="fonts/Montserrat-boldItalic.fntdata"/><Relationship Id="rId28" Type="http://schemas.openxmlformats.org/officeDocument/2006/relationships/font" Target="fonts/NotoSansSemiBold-italic.fntdata"/><Relationship Id="rId27" Type="http://schemas.openxmlformats.org/officeDocument/2006/relationships/font" Target="fonts/NotoSansSemiBold-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NotoSansSemiBold-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NotoSans-bold.fntdata"/><Relationship Id="rId30" Type="http://schemas.openxmlformats.org/officeDocument/2006/relationships/font" Target="fonts/NotoSans-regular.fntdata"/><Relationship Id="rId11" Type="http://schemas.openxmlformats.org/officeDocument/2006/relationships/slide" Target="slides/slide7.xml"/><Relationship Id="rId33" Type="http://schemas.openxmlformats.org/officeDocument/2006/relationships/font" Target="fonts/NotoSans-boldItalic.fntdata"/><Relationship Id="rId10" Type="http://schemas.openxmlformats.org/officeDocument/2006/relationships/slide" Target="slides/slide6.xml"/><Relationship Id="rId32" Type="http://schemas.openxmlformats.org/officeDocument/2006/relationships/font" Target="fonts/NotoSans-italic.fntdata"/><Relationship Id="rId13" Type="http://schemas.openxmlformats.org/officeDocument/2006/relationships/slide" Target="slides/slide9.xml"/><Relationship Id="rId35" Type="http://schemas.openxmlformats.org/officeDocument/2006/relationships/font" Target="fonts/NotoSansLight-bold.fntdata"/><Relationship Id="rId12" Type="http://schemas.openxmlformats.org/officeDocument/2006/relationships/slide" Target="slides/slide8.xml"/><Relationship Id="rId34" Type="http://schemas.openxmlformats.org/officeDocument/2006/relationships/font" Target="fonts/NotoSansLight-regular.fntdata"/><Relationship Id="rId15" Type="http://schemas.openxmlformats.org/officeDocument/2006/relationships/slide" Target="slides/slide11.xml"/><Relationship Id="rId37" Type="http://schemas.openxmlformats.org/officeDocument/2006/relationships/font" Target="fonts/NotoSansLight-boldItalic.fntdata"/><Relationship Id="rId14" Type="http://schemas.openxmlformats.org/officeDocument/2006/relationships/slide" Target="slides/slide10.xml"/><Relationship Id="rId36" Type="http://schemas.openxmlformats.org/officeDocument/2006/relationships/font" Target="fonts/NotoSansLight-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NotoSansMedium-bold.fntdata"/><Relationship Id="rId18" Type="http://schemas.openxmlformats.org/officeDocument/2006/relationships/font" Target="fonts/NotoSansMedium-regular.fntdata"/></Relationships>
</file>

<file path=ppt/media/image1.png>
</file>

<file path=ppt/media/image2.png>
</file>

<file path=ppt/media/image3.jp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1d6e9878e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1d6e9878e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1d6e9878e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1d6e9878e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3a7d207f4e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3a7d207f4e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3a7d207f4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3a7d207f4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1d6e9878e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1d6e9878e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20332ed9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20332ed9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9f43f0a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9f43f0a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3a7d207f4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3a7d207f4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3a7d207f4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3a7d207f4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3a7d207f4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3a7d207f4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3a7d207f4e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3a7d207f4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3a7d207f4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3a7d207f4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f43f0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9f43f0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2F5F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rapidapi.com/apidojo/api/booking" TargetMode="External"/><Relationship Id="rId4" Type="http://schemas.openxmlformats.org/officeDocument/2006/relationships/hyperlink" Target="https://rapidapi.com/wirefreethought/api/geodb-cities" TargetMode="External"/><Relationship Id="rId5" Type="http://schemas.openxmlformats.org/officeDocument/2006/relationships/hyperlink" Target="https://www.daterangepicker.com/#:~:text=Originally%20created%20for%20reports%20at,like%20%22Last%2030%20Days%22." TargetMode="External"/><Relationship Id="rId6" Type="http://schemas.openxmlformats.org/officeDocument/2006/relationships/image" Target="../media/image1.png"/><Relationship Id="rId7"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p:nvPr/>
        </p:nvSpPr>
        <p:spPr>
          <a:xfrm>
            <a:off x="310500" y="549075"/>
            <a:ext cx="8523000" cy="1404300"/>
          </a:xfrm>
          <a:prstGeom prst="roundRect">
            <a:avLst>
              <a:gd fmla="val 16667" name="adj"/>
            </a:avLst>
          </a:prstGeom>
          <a:solidFill>
            <a:srgbClr val="0B0B0B">
              <a:alpha val="50629"/>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800"/>
          </a:p>
        </p:txBody>
      </p:sp>
      <p:sp>
        <p:nvSpPr>
          <p:cNvPr id="55" name="Google Shape;55;p13"/>
          <p:cNvSpPr txBox="1"/>
          <p:nvPr/>
        </p:nvSpPr>
        <p:spPr>
          <a:xfrm>
            <a:off x="623575" y="604725"/>
            <a:ext cx="7677900" cy="1293000"/>
          </a:xfrm>
          <a:prstGeom prst="rect">
            <a:avLst/>
          </a:prstGeom>
          <a:noFill/>
          <a:ln>
            <a:noFill/>
          </a:ln>
          <a:effectLst>
            <a:outerShdw blurRad="57150" rotWithShape="0" algn="bl" dir="3960000" dist="38100">
              <a:srgbClr val="000000">
                <a:alpha val="85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5100">
                <a:solidFill>
                  <a:schemeClr val="lt1"/>
                </a:solidFill>
              </a:rPr>
              <a:t>StayExplorer</a:t>
            </a:r>
            <a:endParaRPr b="1" sz="5100">
              <a:solidFill>
                <a:schemeClr val="lt1"/>
              </a:solidFill>
            </a:endParaRPr>
          </a:p>
          <a:p>
            <a:pPr indent="0" lvl="0" marL="914400" rtl="0" algn="l">
              <a:spcBef>
                <a:spcPts val="0"/>
              </a:spcBef>
              <a:spcAft>
                <a:spcPts val="0"/>
              </a:spcAft>
              <a:buNone/>
            </a:pPr>
            <a:r>
              <a:rPr lang="en" sz="1900">
                <a:solidFill>
                  <a:schemeClr val="dk1"/>
                </a:solidFill>
              </a:rPr>
              <a:t>                  </a:t>
            </a:r>
            <a:r>
              <a:rPr b="1" lang="en" sz="2100">
                <a:solidFill>
                  <a:schemeClr val="lt1"/>
                </a:solidFill>
              </a:rPr>
              <a:t>Stay   Explore   Discover</a:t>
            </a:r>
            <a:endParaRPr b="1" sz="1200">
              <a:solidFill>
                <a:schemeClr val="lt1"/>
              </a:solidFill>
            </a:endParaRPr>
          </a:p>
        </p:txBody>
      </p:sp>
      <p:sp>
        <p:nvSpPr>
          <p:cNvPr id="56" name="Google Shape;56;p13"/>
          <p:cNvSpPr/>
          <p:nvPr/>
        </p:nvSpPr>
        <p:spPr>
          <a:xfrm>
            <a:off x="310500" y="4373750"/>
            <a:ext cx="8523000" cy="594300"/>
          </a:xfrm>
          <a:prstGeom prst="roundRect">
            <a:avLst>
              <a:gd fmla="val 16667" name="adj"/>
            </a:avLst>
          </a:prstGeom>
          <a:solidFill>
            <a:srgbClr val="0B0B0B">
              <a:alpha val="506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562125" y="4503725"/>
            <a:ext cx="8003100" cy="4311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 </a:t>
            </a:r>
            <a:r>
              <a:rPr b="1" lang="en" sz="1600">
                <a:solidFill>
                  <a:schemeClr val="lt1"/>
                </a:solidFill>
              </a:rPr>
              <a:t>Adrian Wong, Asta Remeikiene</a:t>
            </a:r>
            <a:endParaRPr b="1" sz="16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desired city name and your travel dates</a:t>
            </a:r>
            <a:endParaRPr/>
          </a:p>
        </p:txBody>
      </p:sp>
      <p:pic>
        <p:nvPicPr>
          <p:cNvPr id="158" name="Google Shape;158;p22"/>
          <p:cNvPicPr preferRelativeResize="0"/>
          <p:nvPr/>
        </p:nvPicPr>
        <p:blipFill>
          <a:blip r:embed="rId3">
            <a:alphaModFix/>
          </a:blip>
          <a:stretch>
            <a:fillRect/>
          </a:stretch>
        </p:blipFill>
        <p:spPr>
          <a:xfrm>
            <a:off x="311700" y="1017725"/>
            <a:ext cx="8190106" cy="38209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grpSp>
        <p:nvGrpSpPr>
          <p:cNvPr id="163" name="Google Shape;163;p23"/>
          <p:cNvGrpSpPr/>
          <p:nvPr/>
        </p:nvGrpSpPr>
        <p:grpSpPr>
          <a:xfrm>
            <a:off x="0" y="0"/>
            <a:ext cx="9144000" cy="427800"/>
            <a:chOff x="0" y="0"/>
            <a:chExt cx="9144000" cy="427800"/>
          </a:xfrm>
        </p:grpSpPr>
        <p:sp>
          <p:nvSpPr>
            <p:cNvPr id="164" name="Google Shape;164;p23"/>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65" name="Google Shape;165;p23"/>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3"/>
          <p:cNvSpPr txBox="1"/>
          <p:nvPr/>
        </p:nvSpPr>
        <p:spPr>
          <a:xfrm>
            <a:off x="0" y="-63150"/>
            <a:ext cx="7556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Directions for Future Development</a:t>
            </a:r>
            <a:endParaRPr sz="2400">
              <a:solidFill>
                <a:srgbClr val="FFFFFF"/>
              </a:solidFill>
              <a:latin typeface="Noto Sans"/>
              <a:ea typeface="Noto Sans"/>
              <a:cs typeface="Noto Sans"/>
              <a:sym typeface="Noto Sans"/>
            </a:endParaRPr>
          </a:p>
        </p:txBody>
      </p:sp>
      <p:sp>
        <p:nvSpPr>
          <p:cNvPr id="168" name="Google Shape;168;p23"/>
          <p:cNvSpPr txBox="1"/>
          <p:nvPr>
            <p:ph idx="4294967295" type="body"/>
          </p:nvPr>
        </p:nvSpPr>
        <p:spPr>
          <a:xfrm>
            <a:off x="311700" y="669825"/>
            <a:ext cx="8415300" cy="4220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Display more information about the hotel such as amenities, prices for different types of accommodation.</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Add recommended tourist attractions / place of interests.</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Add locations on map so that user can easily to estimate how to access the hotel, tourist attractions etc.</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Hotel booking.</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More weather information for destination such as weather forecast.</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For security,  make the API keys are not visible to public </a:t>
            </a:r>
            <a:endParaRPr sz="1400">
              <a:solidFill>
                <a:schemeClr val="dk1"/>
              </a:solidFill>
              <a:latin typeface="Noto Sans"/>
              <a:ea typeface="Noto Sans"/>
              <a:cs typeface="Noto Sans"/>
              <a:sym typeface="Noto Sans"/>
            </a:endParaRPr>
          </a:p>
          <a:p>
            <a:pPr indent="0" lvl="0" marL="0" rtl="0" algn="l">
              <a:lnSpc>
                <a:spcPct val="115000"/>
              </a:lnSpc>
              <a:spcBef>
                <a:spcPts val="1000"/>
              </a:spcBef>
              <a:spcAft>
                <a:spcPts val="1600"/>
              </a:spcAft>
              <a:buNone/>
            </a:pPr>
            <a:r>
              <a:t/>
            </a:r>
            <a:endParaRPr sz="1400">
              <a:solidFill>
                <a:srgbClr val="1D1C1D"/>
              </a:solidFill>
              <a:latin typeface="Noto Sans"/>
              <a:ea typeface="Noto Sans"/>
              <a:cs typeface="Noto Sans"/>
              <a:sym typeface="No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grpSp>
        <p:nvGrpSpPr>
          <p:cNvPr id="173" name="Google Shape;173;p24"/>
          <p:cNvGrpSpPr/>
          <p:nvPr/>
        </p:nvGrpSpPr>
        <p:grpSpPr>
          <a:xfrm>
            <a:off x="0" y="0"/>
            <a:ext cx="9144000" cy="427800"/>
            <a:chOff x="0" y="0"/>
            <a:chExt cx="9144000" cy="427800"/>
          </a:xfrm>
        </p:grpSpPr>
        <p:sp>
          <p:nvSpPr>
            <p:cNvPr id="174" name="Google Shape;174;p24"/>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75" name="Google Shape;175;p24"/>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24"/>
          <p:cNvSpPr txBox="1"/>
          <p:nvPr/>
        </p:nvSpPr>
        <p:spPr>
          <a:xfrm>
            <a:off x="0" y="-63150"/>
            <a:ext cx="7556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Links</a:t>
            </a:r>
            <a:endParaRPr sz="2400">
              <a:solidFill>
                <a:srgbClr val="FFFFFF"/>
              </a:solidFill>
              <a:latin typeface="Noto Sans"/>
              <a:ea typeface="Noto Sans"/>
              <a:cs typeface="Noto Sans"/>
              <a:sym typeface="Noto Sans"/>
            </a:endParaRPr>
          </a:p>
        </p:txBody>
      </p:sp>
      <p:sp>
        <p:nvSpPr>
          <p:cNvPr id="178" name="Google Shape;178;p24"/>
          <p:cNvSpPr txBox="1"/>
          <p:nvPr>
            <p:ph idx="4294967295" type="body"/>
          </p:nvPr>
        </p:nvSpPr>
        <p:spPr>
          <a:xfrm>
            <a:off x="311700" y="669825"/>
            <a:ext cx="8415300" cy="4220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Deployed - https://astarem.github.io/travel-app/</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GitHub repo - https://github.com/AstaRem/travel-app</a:t>
            </a:r>
            <a:endParaRPr sz="1400">
              <a:solidFill>
                <a:schemeClr val="dk1"/>
              </a:solidFill>
              <a:latin typeface="Noto Sans"/>
              <a:ea typeface="Noto Sans"/>
              <a:cs typeface="Noto Sans"/>
              <a:sym typeface="Noto Sans"/>
            </a:endParaRPr>
          </a:p>
          <a:p>
            <a:pPr indent="0" lvl="0" marL="0" rtl="0" algn="l">
              <a:lnSpc>
                <a:spcPct val="115000"/>
              </a:lnSpc>
              <a:spcBef>
                <a:spcPts val="1600"/>
              </a:spcBef>
              <a:spcAft>
                <a:spcPts val="1600"/>
              </a:spcAft>
              <a:buNone/>
            </a:pPr>
            <a:r>
              <a:t/>
            </a:r>
            <a:endParaRPr sz="1400">
              <a:solidFill>
                <a:srgbClr val="1D1C1D"/>
              </a:solidFill>
              <a:latin typeface="Noto Sans"/>
              <a:ea typeface="Noto Sans"/>
              <a:cs typeface="Noto Sans"/>
              <a:sym typeface="No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3C78D8"/>
                </a:solidFill>
                <a:latin typeface="Noto Sans Light"/>
                <a:ea typeface="Noto Sans Light"/>
                <a:cs typeface="Noto Sans Light"/>
                <a:sym typeface="Noto Sans Light"/>
              </a:rPr>
              <a:t>Thank you for participating!</a:t>
            </a:r>
            <a:endParaRPr>
              <a:solidFill>
                <a:srgbClr val="3C78D8"/>
              </a:solidFill>
              <a:latin typeface="Noto Sans Light"/>
              <a:ea typeface="Noto Sans Light"/>
              <a:cs typeface="Noto Sans Light"/>
              <a:sym typeface="Noto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grpSp>
        <p:nvGrpSpPr>
          <p:cNvPr id="62" name="Google Shape;62;p14"/>
          <p:cNvGrpSpPr/>
          <p:nvPr/>
        </p:nvGrpSpPr>
        <p:grpSpPr>
          <a:xfrm>
            <a:off x="0" y="0"/>
            <a:ext cx="9144000" cy="427800"/>
            <a:chOff x="0" y="0"/>
            <a:chExt cx="9144000" cy="427800"/>
          </a:xfrm>
        </p:grpSpPr>
        <p:sp>
          <p:nvSpPr>
            <p:cNvPr id="63" name="Google Shape;63;p14"/>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64" name="Google Shape;64;p14"/>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txBox="1"/>
          <p:nvPr>
            <p:ph idx="1" type="body"/>
          </p:nvPr>
        </p:nvSpPr>
        <p:spPr>
          <a:xfrm>
            <a:off x="311700" y="724775"/>
            <a:ext cx="47952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1D1C1D"/>
                </a:solidFill>
                <a:latin typeface="Noto Sans SemiBold"/>
                <a:ea typeface="Noto Sans SemiBold"/>
                <a:cs typeface="Noto Sans SemiBold"/>
                <a:sym typeface="Noto Sans SemiBold"/>
              </a:rPr>
              <a:t>StayExplorer</a:t>
            </a:r>
            <a:r>
              <a:rPr lang="en" sz="1950">
                <a:solidFill>
                  <a:srgbClr val="1D1C1D"/>
                </a:solidFill>
                <a:latin typeface="Noto Sans"/>
                <a:ea typeface="Noto Sans"/>
                <a:cs typeface="Noto Sans"/>
                <a:sym typeface="Noto Sans"/>
              </a:rPr>
              <a:t> </a:t>
            </a:r>
            <a:r>
              <a:rPr lang="en" sz="1400">
                <a:solidFill>
                  <a:srgbClr val="1D1C1D"/>
                </a:solidFill>
                <a:latin typeface="Noto Sans"/>
                <a:ea typeface="Noto Sans"/>
                <a:cs typeface="Noto Sans"/>
                <a:sym typeface="Noto Sans"/>
              </a:rPr>
              <a:t>is a user-friendly application designed for travelers.</a:t>
            </a:r>
            <a:endParaRPr sz="1400">
              <a:solidFill>
                <a:srgbClr val="1D1C1D"/>
              </a:solidFill>
              <a:latin typeface="Noto Sans"/>
              <a:ea typeface="Noto Sans"/>
              <a:cs typeface="Noto Sans"/>
              <a:sym typeface="Noto Sans"/>
            </a:endParaRPr>
          </a:p>
          <a:p>
            <a:pPr indent="0" lvl="0" marL="0" rtl="0" algn="l">
              <a:lnSpc>
                <a:spcPct val="100000"/>
              </a:lnSpc>
              <a:spcBef>
                <a:spcPts val="1600"/>
              </a:spcBef>
              <a:spcAft>
                <a:spcPts val="0"/>
              </a:spcAft>
              <a:buNone/>
            </a:pPr>
            <a:r>
              <a:rPr lang="en" sz="1400">
                <a:solidFill>
                  <a:srgbClr val="1D1C1D"/>
                </a:solidFill>
                <a:latin typeface="Noto Sans"/>
                <a:ea typeface="Noto Sans"/>
                <a:cs typeface="Noto Sans"/>
                <a:sym typeface="Noto Sans"/>
              </a:rPr>
              <a:t>It provides a well-organized display of hotels in the form of cards, complete with images and brief details. All the user has to do is input the desired destination and travel dates.</a:t>
            </a:r>
            <a:endParaRPr sz="1400">
              <a:solidFill>
                <a:srgbClr val="1D1C1D"/>
              </a:solidFill>
              <a:latin typeface="Noto Sans"/>
              <a:ea typeface="Noto Sans"/>
              <a:cs typeface="Noto Sans"/>
              <a:sym typeface="Noto Sans"/>
            </a:endParaRPr>
          </a:p>
          <a:p>
            <a:pPr indent="0" lvl="0" marL="0" rtl="0" algn="l">
              <a:lnSpc>
                <a:spcPct val="100000"/>
              </a:lnSpc>
              <a:spcBef>
                <a:spcPts val="1600"/>
              </a:spcBef>
              <a:spcAft>
                <a:spcPts val="0"/>
              </a:spcAft>
              <a:buNone/>
            </a:pPr>
            <a:r>
              <a:rPr lang="en" sz="1400">
                <a:solidFill>
                  <a:srgbClr val="1D1C1D"/>
                </a:solidFill>
                <a:latin typeface="Noto Sans"/>
                <a:ea typeface="Noto Sans"/>
                <a:cs typeface="Noto Sans"/>
                <a:sym typeface="Noto Sans"/>
              </a:rPr>
              <a:t>The app also offers convenient features like current weather information of the search city, quick access to recent searches, and information about nearby cities.</a:t>
            </a:r>
            <a:endParaRPr sz="1400">
              <a:solidFill>
                <a:srgbClr val="1D1C1D"/>
              </a:solidFill>
              <a:latin typeface="Noto Sans"/>
              <a:ea typeface="Noto Sans"/>
              <a:cs typeface="Noto Sans"/>
              <a:sym typeface="Noto Sans"/>
            </a:endParaRPr>
          </a:p>
          <a:p>
            <a:pPr indent="0" lvl="0" marL="0" rtl="0" algn="l">
              <a:lnSpc>
                <a:spcPct val="100000"/>
              </a:lnSpc>
              <a:spcBef>
                <a:spcPts val="1600"/>
              </a:spcBef>
              <a:spcAft>
                <a:spcPts val="1600"/>
              </a:spcAft>
              <a:buNone/>
            </a:pPr>
            <a:r>
              <a:t/>
            </a:r>
            <a:endParaRPr sz="1950">
              <a:solidFill>
                <a:srgbClr val="1D1C1D"/>
              </a:solidFill>
              <a:highlight>
                <a:srgbClr val="F8F8F8"/>
              </a:highlight>
            </a:endParaRPr>
          </a:p>
        </p:txBody>
      </p:sp>
      <p:sp>
        <p:nvSpPr>
          <p:cNvPr id="67" name="Google Shape;67;p14"/>
          <p:cNvSpPr txBox="1"/>
          <p:nvPr/>
        </p:nvSpPr>
        <p:spPr>
          <a:xfrm>
            <a:off x="0" y="-63150"/>
            <a:ext cx="26952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Medium"/>
                <a:ea typeface="Noto Sans Medium"/>
                <a:cs typeface="Noto Sans Medium"/>
                <a:sym typeface="Noto Sans Medium"/>
              </a:rPr>
              <a:t>Elevator Pitch</a:t>
            </a:r>
            <a:endParaRPr sz="2400">
              <a:solidFill>
                <a:srgbClr val="FFFFFF"/>
              </a:solidFill>
              <a:latin typeface="Noto Sans Medium"/>
              <a:ea typeface="Noto Sans Medium"/>
              <a:cs typeface="Noto Sans Medium"/>
              <a:sym typeface="Noto Sans Medium"/>
            </a:endParaRPr>
          </a:p>
        </p:txBody>
      </p:sp>
      <p:pic>
        <p:nvPicPr>
          <p:cNvPr id="68" name="Google Shape;68;p14"/>
          <p:cNvPicPr preferRelativeResize="0"/>
          <p:nvPr/>
        </p:nvPicPr>
        <p:blipFill>
          <a:blip r:embed="rId3">
            <a:alphaModFix/>
          </a:blip>
          <a:stretch>
            <a:fillRect/>
          </a:stretch>
        </p:blipFill>
        <p:spPr>
          <a:xfrm>
            <a:off x="5190400" y="724775"/>
            <a:ext cx="3712000" cy="3644927"/>
          </a:xfrm>
          <a:prstGeom prst="rect">
            <a:avLst/>
          </a:prstGeom>
          <a:noFill/>
          <a:ln>
            <a:noFill/>
          </a:ln>
          <a:effectLst>
            <a:outerShdw blurRad="114300" rotWithShape="0" algn="bl" dir="3000000" dist="66675">
              <a:srgbClr val="000000">
                <a:alpha val="42000"/>
              </a:srgbClr>
            </a:outerShdw>
            <a:reflection blurRad="0" dir="5400000" dist="114300" endA="0" endPos="31000" fadeDir="5400012" kx="0" rotWithShape="0" algn="bl" stA="6000" stPos="0" sy="-100000" ky="0"/>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grpSp>
        <p:nvGrpSpPr>
          <p:cNvPr id="73" name="Google Shape;73;p15"/>
          <p:cNvGrpSpPr/>
          <p:nvPr/>
        </p:nvGrpSpPr>
        <p:grpSpPr>
          <a:xfrm>
            <a:off x="0" y="0"/>
            <a:ext cx="9144000" cy="427800"/>
            <a:chOff x="0" y="0"/>
            <a:chExt cx="9144000" cy="427800"/>
          </a:xfrm>
        </p:grpSpPr>
        <p:sp>
          <p:nvSpPr>
            <p:cNvPr id="74" name="Google Shape;74;p15"/>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75" name="Google Shape;75;p15"/>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5"/>
          <p:cNvSpPr txBox="1"/>
          <p:nvPr/>
        </p:nvSpPr>
        <p:spPr>
          <a:xfrm>
            <a:off x="0" y="-63150"/>
            <a:ext cx="26952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Concept</a:t>
            </a:r>
            <a:endParaRPr sz="2400">
              <a:solidFill>
                <a:srgbClr val="FFFFFF"/>
              </a:solidFill>
              <a:latin typeface="Noto Sans"/>
              <a:ea typeface="Noto Sans"/>
              <a:cs typeface="Noto Sans"/>
              <a:sym typeface="Noto Sans"/>
            </a:endParaRPr>
          </a:p>
        </p:txBody>
      </p:sp>
      <p:sp>
        <p:nvSpPr>
          <p:cNvPr id="78" name="Google Shape;78;p15"/>
          <p:cNvSpPr txBox="1"/>
          <p:nvPr>
            <p:ph idx="1" type="body"/>
          </p:nvPr>
        </p:nvSpPr>
        <p:spPr>
          <a:xfrm>
            <a:off x="311700" y="669825"/>
            <a:ext cx="8415300" cy="4021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426D9E"/>
                </a:solidFill>
                <a:latin typeface="Noto Sans SemiBold"/>
                <a:ea typeface="Noto Sans SemiBold"/>
                <a:cs typeface="Noto Sans SemiBold"/>
                <a:sym typeface="Noto Sans SemiBold"/>
              </a:rPr>
              <a:t>Inspiration</a:t>
            </a:r>
            <a:br>
              <a:rPr lang="en" sz="1600">
                <a:solidFill>
                  <a:srgbClr val="1D1C1D"/>
                </a:solidFill>
                <a:latin typeface="Noto Sans SemiBold"/>
                <a:ea typeface="Noto Sans SemiBold"/>
                <a:cs typeface="Noto Sans SemiBold"/>
                <a:sym typeface="Noto Sans SemiBold"/>
              </a:rPr>
            </a:br>
            <a:br>
              <a:rPr lang="en" sz="1400">
                <a:solidFill>
                  <a:srgbClr val="1D1C1D"/>
                </a:solidFill>
                <a:latin typeface="Noto Sans SemiBold"/>
                <a:ea typeface="Noto Sans SemiBold"/>
                <a:cs typeface="Noto Sans SemiBold"/>
                <a:sym typeface="Noto Sans SemiBold"/>
              </a:rPr>
            </a:br>
            <a:r>
              <a:rPr lang="en" sz="1400">
                <a:solidFill>
                  <a:srgbClr val="1D1C1D"/>
                </a:solidFill>
                <a:latin typeface="Noto Sans"/>
                <a:ea typeface="Noto Sans"/>
                <a:cs typeface="Noto Sans"/>
                <a:sym typeface="Noto Sans"/>
              </a:rPr>
              <a:t>Our target audience are people who like to explore destination and make discoveries independently.  Staying in the hotel would be the starting point for exploring.</a:t>
            </a:r>
            <a:endParaRPr sz="1400">
              <a:solidFill>
                <a:srgbClr val="1D1C1D"/>
              </a:solidFill>
              <a:latin typeface="Noto Sans"/>
              <a:ea typeface="Noto Sans"/>
              <a:cs typeface="Noto Sans"/>
              <a:sym typeface="Noto Sans"/>
            </a:endParaRPr>
          </a:p>
          <a:p>
            <a:pPr indent="0" lvl="0" marL="0" rtl="0" algn="l">
              <a:lnSpc>
                <a:spcPct val="100000"/>
              </a:lnSpc>
              <a:spcBef>
                <a:spcPts val="1600"/>
              </a:spcBef>
              <a:spcAft>
                <a:spcPts val="0"/>
              </a:spcAft>
              <a:buNone/>
            </a:pPr>
            <a:r>
              <a:rPr lang="en" sz="1400">
                <a:solidFill>
                  <a:srgbClr val="1D1C1D"/>
                </a:solidFill>
                <a:latin typeface="Noto Sans"/>
                <a:ea typeface="Noto Sans"/>
                <a:cs typeface="Noto Sans"/>
                <a:sym typeface="Noto Sans"/>
              </a:rPr>
              <a:t>That was our inspiration - to create simple app for them to find where to stay and start the adventure.</a:t>
            </a:r>
            <a:endParaRPr sz="1400">
              <a:solidFill>
                <a:srgbClr val="1D1C1D"/>
              </a:solidFill>
              <a:latin typeface="Noto Sans"/>
              <a:ea typeface="Noto Sans"/>
              <a:cs typeface="Noto Sans"/>
              <a:sym typeface="Noto Sans"/>
            </a:endParaRPr>
          </a:p>
          <a:p>
            <a:pPr indent="0" lvl="0" marL="0" rtl="0" algn="l">
              <a:lnSpc>
                <a:spcPct val="100000"/>
              </a:lnSpc>
              <a:spcBef>
                <a:spcPts val="2400"/>
              </a:spcBef>
              <a:spcAft>
                <a:spcPts val="0"/>
              </a:spcAft>
              <a:buNone/>
            </a:pPr>
            <a:r>
              <a:rPr lang="en" sz="1600">
                <a:solidFill>
                  <a:srgbClr val="426D9E"/>
                </a:solidFill>
                <a:latin typeface="Noto Sans SemiBold"/>
                <a:ea typeface="Noto Sans SemiBold"/>
                <a:cs typeface="Noto Sans SemiBold"/>
                <a:sym typeface="Noto Sans SemiBold"/>
              </a:rPr>
              <a:t>User Story</a:t>
            </a:r>
            <a:endParaRPr sz="1600">
              <a:solidFill>
                <a:srgbClr val="426D9E"/>
              </a:solidFill>
              <a:latin typeface="Noto Sans SemiBold"/>
              <a:ea typeface="Noto Sans SemiBold"/>
              <a:cs typeface="Noto Sans SemiBold"/>
              <a:sym typeface="Noto Sans SemiBold"/>
            </a:endParaRPr>
          </a:p>
          <a:p>
            <a:pPr indent="0" lvl="0" marL="0" rtl="0" algn="l">
              <a:lnSpc>
                <a:spcPct val="115000"/>
              </a:lnSpc>
              <a:spcBef>
                <a:spcPts val="1600"/>
              </a:spcBef>
              <a:spcAft>
                <a:spcPts val="0"/>
              </a:spcAft>
              <a:buNone/>
            </a:pPr>
            <a:r>
              <a:rPr lang="en" sz="1400">
                <a:solidFill>
                  <a:srgbClr val="1D1C1D"/>
                </a:solidFill>
                <a:latin typeface="Noto Sans"/>
                <a:ea typeface="Noto Sans"/>
                <a:cs typeface="Noto Sans"/>
                <a:sym typeface="Noto Sans"/>
              </a:rPr>
              <a:t>Frequent travel is a part of my lifestyle, and as a user, my priority is to have easy access to information about available hotels in my desired destination. I prefer a comprehensive overview of the hotels in the area.</a:t>
            </a:r>
            <a:endParaRPr sz="1400">
              <a:solidFill>
                <a:srgbClr val="1D1C1D"/>
              </a:solidFill>
              <a:latin typeface="Noto Sans"/>
              <a:ea typeface="Noto Sans"/>
              <a:cs typeface="Noto Sans"/>
              <a:sym typeface="Noto Sans"/>
            </a:endParaRPr>
          </a:p>
          <a:p>
            <a:pPr indent="0" lvl="0" marL="0" rtl="0" algn="l">
              <a:lnSpc>
                <a:spcPct val="115000"/>
              </a:lnSpc>
              <a:spcBef>
                <a:spcPts val="1600"/>
              </a:spcBef>
              <a:spcAft>
                <a:spcPts val="1600"/>
              </a:spcAft>
              <a:buNone/>
            </a:pPr>
            <a:r>
              <a:rPr lang="en" sz="1400">
                <a:solidFill>
                  <a:srgbClr val="1D1C1D"/>
                </a:solidFill>
                <a:latin typeface="Noto Sans"/>
                <a:ea typeface="Noto Sans"/>
                <a:cs typeface="Noto Sans"/>
                <a:sym typeface="Noto Sans"/>
              </a:rPr>
              <a:t>Additionally, it would be helpful to have access to real-time weather updates for my destination and the suggestions for nearby cities that I can explore.</a:t>
            </a:r>
            <a:endParaRPr sz="1400">
              <a:solidFill>
                <a:srgbClr val="1D1C1D"/>
              </a:solidFill>
              <a:highlight>
                <a:srgbClr val="F8F8F8"/>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grpSp>
        <p:nvGrpSpPr>
          <p:cNvPr id="83" name="Google Shape;83;p16"/>
          <p:cNvGrpSpPr/>
          <p:nvPr/>
        </p:nvGrpSpPr>
        <p:grpSpPr>
          <a:xfrm>
            <a:off x="0" y="0"/>
            <a:ext cx="9144000" cy="427800"/>
            <a:chOff x="0" y="0"/>
            <a:chExt cx="9144000" cy="427800"/>
          </a:xfrm>
        </p:grpSpPr>
        <p:sp>
          <p:nvSpPr>
            <p:cNvPr id="84" name="Google Shape;84;p16"/>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85" name="Google Shape;85;p16"/>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16"/>
          <p:cNvSpPr txBox="1"/>
          <p:nvPr/>
        </p:nvSpPr>
        <p:spPr>
          <a:xfrm>
            <a:off x="0" y="-63150"/>
            <a:ext cx="26952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Description</a:t>
            </a:r>
            <a:endParaRPr sz="2400">
              <a:solidFill>
                <a:srgbClr val="FFFFFF"/>
              </a:solidFill>
              <a:latin typeface="Noto Sans"/>
              <a:ea typeface="Noto Sans"/>
              <a:cs typeface="Noto Sans"/>
              <a:sym typeface="Noto Sans"/>
            </a:endParaRPr>
          </a:p>
        </p:txBody>
      </p:sp>
      <p:sp>
        <p:nvSpPr>
          <p:cNvPr id="88" name="Google Shape;88;p16"/>
          <p:cNvSpPr txBox="1"/>
          <p:nvPr>
            <p:ph idx="1" type="body"/>
          </p:nvPr>
        </p:nvSpPr>
        <p:spPr>
          <a:xfrm>
            <a:off x="311700" y="669825"/>
            <a:ext cx="8377800" cy="103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2200"/>
              </a:spcAft>
              <a:buNone/>
            </a:pPr>
            <a:r>
              <a:rPr lang="en" sz="1400">
                <a:solidFill>
                  <a:srgbClr val="1D1C1D"/>
                </a:solidFill>
                <a:latin typeface="Noto Sans"/>
                <a:ea typeface="Noto Sans"/>
                <a:cs typeface="Noto Sans"/>
                <a:sym typeface="Noto Sans"/>
              </a:rPr>
              <a:t>The application is a single-page app that is responsive and compatible with all devices. The user interface consists of a header section for inputting destination    and travel dates</a:t>
            </a:r>
            <a:r>
              <a:rPr lang="en" sz="1400">
                <a:solidFill>
                  <a:srgbClr val="1D1C1D"/>
                </a:solidFill>
                <a:latin typeface="Noto Sans"/>
                <a:ea typeface="Noto Sans"/>
                <a:cs typeface="Noto Sans"/>
                <a:sym typeface="Noto Sans"/>
              </a:rPr>
              <a:t> </a:t>
            </a:r>
            <a:r>
              <a:rPr lang="en" sz="1400">
                <a:solidFill>
                  <a:srgbClr val="1D1C1D"/>
                </a:solidFill>
                <a:latin typeface="Noto Sans"/>
                <a:ea typeface="Noto Sans"/>
                <a:cs typeface="Noto Sans"/>
                <a:sym typeface="Noto Sans"/>
              </a:rPr>
              <a:t>  , and below it, the content is divided into two par</a:t>
            </a:r>
            <a:r>
              <a:rPr lang="en" sz="1400">
                <a:solidFill>
                  <a:srgbClr val="1D1C1D"/>
                </a:solidFill>
                <a:latin typeface="Noto Sans"/>
                <a:ea typeface="Noto Sans"/>
                <a:cs typeface="Noto Sans"/>
                <a:sym typeface="Noto Sans"/>
              </a:rPr>
              <a:t>ts. The l</a:t>
            </a:r>
            <a:r>
              <a:rPr lang="en" sz="1400">
                <a:solidFill>
                  <a:srgbClr val="1D1C1D"/>
                </a:solidFill>
                <a:latin typeface="Noto Sans"/>
                <a:ea typeface="Noto Sans"/>
                <a:cs typeface="Noto Sans"/>
                <a:sym typeface="Noto Sans"/>
              </a:rPr>
              <a:t>eft part displays recent searches    and nearby cities    , while the right part shows hotels    in a grid format. </a:t>
            </a:r>
            <a:endParaRPr sz="1400">
              <a:solidFill>
                <a:srgbClr val="1D1C1D"/>
              </a:solidFill>
              <a:latin typeface="Noto Sans"/>
              <a:ea typeface="Noto Sans"/>
              <a:cs typeface="Noto Sans"/>
              <a:sym typeface="Noto Sans"/>
            </a:endParaRPr>
          </a:p>
        </p:txBody>
      </p:sp>
      <p:sp>
        <p:nvSpPr>
          <p:cNvPr id="89" name="Google Shape;89;p16"/>
          <p:cNvSpPr txBox="1"/>
          <p:nvPr>
            <p:ph idx="1" type="body"/>
          </p:nvPr>
        </p:nvSpPr>
        <p:spPr>
          <a:xfrm>
            <a:off x="311700" y="1773875"/>
            <a:ext cx="5546100" cy="3207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426D9E"/>
                </a:solidFill>
                <a:latin typeface="Noto Sans SemiBold"/>
                <a:ea typeface="Noto Sans SemiBold"/>
                <a:cs typeface="Noto Sans SemiBold"/>
                <a:sym typeface="Noto Sans SemiBold"/>
              </a:rPr>
              <a:t>How to use</a:t>
            </a:r>
            <a:endParaRPr sz="1600">
              <a:solidFill>
                <a:srgbClr val="426D9E"/>
              </a:solidFill>
              <a:latin typeface="Noto Sans SemiBold"/>
              <a:ea typeface="Noto Sans SemiBold"/>
              <a:cs typeface="Noto Sans SemiBold"/>
              <a:sym typeface="Noto Sans SemiBold"/>
            </a:endParaRPr>
          </a:p>
          <a:p>
            <a:pPr indent="0" lvl="0" marL="0" rtl="0" algn="l">
              <a:lnSpc>
                <a:spcPct val="115000"/>
              </a:lnSpc>
              <a:spcBef>
                <a:spcPts val="1000"/>
              </a:spcBef>
              <a:spcAft>
                <a:spcPts val="0"/>
              </a:spcAft>
              <a:buNone/>
            </a:pPr>
            <a:r>
              <a:rPr lang="en" sz="1400">
                <a:solidFill>
                  <a:srgbClr val="1D1C1D"/>
                </a:solidFill>
                <a:latin typeface="Noto Sans"/>
                <a:ea typeface="Noto Sans"/>
                <a:cs typeface="Noto Sans"/>
                <a:sym typeface="Noto Sans"/>
              </a:rPr>
              <a:t>To access information on available hotels in the area, users only need to enter their desired destination and travel dates. Detailed information on a particular hotel can be obtained by clicking on the hotel card, which triggers a pop-up modal with comprehensive details.</a:t>
            </a:r>
            <a:endParaRPr sz="1400">
              <a:solidFill>
                <a:srgbClr val="1D1C1D"/>
              </a:solidFill>
              <a:latin typeface="Noto Sans"/>
              <a:ea typeface="Noto Sans"/>
              <a:cs typeface="Noto Sans"/>
              <a:sym typeface="Noto Sans"/>
            </a:endParaRPr>
          </a:p>
          <a:p>
            <a:pPr indent="0" lvl="0" marL="0" rtl="0" algn="l">
              <a:lnSpc>
                <a:spcPct val="115000"/>
              </a:lnSpc>
              <a:spcBef>
                <a:spcPts val="1600"/>
              </a:spcBef>
              <a:spcAft>
                <a:spcPts val="1600"/>
              </a:spcAft>
              <a:buNone/>
            </a:pPr>
            <a:r>
              <a:rPr lang="en" sz="1400">
                <a:solidFill>
                  <a:srgbClr val="1D1C1D"/>
                </a:solidFill>
                <a:latin typeface="Noto Sans"/>
                <a:ea typeface="Noto Sans"/>
                <a:cs typeface="Noto Sans"/>
                <a:sym typeface="Noto Sans"/>
              </a:rPr>
              <a:t>Users can quickly access previously searched hotels by clicking on the city button in the "Recent Search" section. Additionally, the app suggests nearby cities for users to explore and provides information on their distances from the search city.</a:t>
            </a:r>
            <a:endParaRPr sz="1400">
              <a:solidFill>
                <a:srgbClr val="1D1C1D"/>
              </a:solidFill>
              <a:latin typeface="Noto Sans"/>
              <a:ea typeface="Noto Sans"/>
              <a:cs typeface="Noto Sans"/>
              <a:sym typeface="Noto Sans"/>
            </a:endParaRPr>
          </a:p>
        </p:txBody>
      </p:sp>
      <p:pic>
        <p:nvPicPr>
          <p:cNvPr id="90" name="Google Shape;90;p16"/>
          <p:cNvPicPr preferRelativeResize="0"/>
          <p:nvPr/>
        </p:nvPicPr>
        <p:blipFill>
          <a:blip r:embed="rId3">
            <a:alphaModFix/>
          </a:blip>
          <a:stretch>
            <a:fillRect/>
          </a:stretch>
        </p:blipFill>
        <p:spPr>
          <a:xfrm>
            <a:off x="6101275" y="1568275"/>
            <a:ext cx="2782733" cy="3130575"/>
          </a:xfrm>
          <a:prstGeom prst="rect">
            <a:avLst/>
          </a:prstGeom>
          <a:noFill/>
          <a:ln>
            <a:noFill/>
          </a:ln>
        </p:spPr>
      </p:pic>
      <p:sp>
        <p:nvSpPr>
          <p:cNvPr id="91" name="Google Shape;91;p16"/>
          <p:cNvSpPr/>
          <p:nvPr/>
        </p:nvSpPr>
        <p:spPr>
          <a:xfrm>
            <a:off x="5620175" y="971250"/>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1</a:t>
            </a:r>
            <a:endParaRPr b="1" sz="800">
              <a:solidFill>
                <a:schemeClr val="lt1"/>
              </a:solidFill>
              <a:latin typeface="Noto Sans"/>
              <a:ea typeface="Noto Sans"/>
              <a:cs typeface="Noto Sans"/>
              <a:sym typeface="Noto Sans"/>
            </a:endParaRPr>
          </a:p>
        </p:txBody>
      </p:sp>
      <p:sp>
        <p:nvSpPr>
          <p:cNvPr id="92" name="Google Shape;92;p16"/>
          <p:cNvSpPr/>
          <p:nvPr/>
        </p:nvSpPr>
        <p:spPr>
          <a:xfrm>
            <a:off x="7112452" y="97124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2</a:t>
            </a:r>
            <a:endParaRPr b="1" sz="800">
              <a:solidFill>
                <a:schemeClr val="lt1"/>
              </a:solidFill>
              <a:latin typeface="Noto Sans"/>
              <a:ea typeface="Noto Sans"/>
              <a:cs typeface="Noto Sans"/>
              <a:sym typeface="Noto Sans"/>
            </a:endParaRPr>
          </a:p>
        </p:txBody>
      </p:sp>
      <p:sp>
        <p:nvSpPr>
          <p:cNvPr id="93" name="Google Shape;93;p16"/>
          <p:cNvSpPr/>
          <p:nvPr/>
        </p:nvSpPr>
        <p:spPr>
          <a:xfrm>
            <a:off x="6610777" y="119984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3</a:t>
            </a:r>
            <a:endParaRPr b="1" sz="800">
              <a:solidFill>
                <a:schemeClr val="lt1"/>
              </a:solidFill>
              <a:latin typeface="Noto Sans"/>
              <a:ea typeface="Noto Sans"/>
              <a:cs typeface="Noto Sans"/>
              <a:sym typeface="Noto Sans"/>
            </a:endParaRPr>
          </a:p>
        </p:txBody>
      </p:sp>
      <p:sp>
        <p:nvSpPr>
          <p:cNvPr id="94" name="Google Shape;94;p16"/>
          <p:cNvSpPr/>
          <p:nvPr/>
        </p:nvSpPr>
        <p:spPr>
          <a:xfrm>
            <a:off x="8201177" y="119984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4</a:t>
            </a:r>
            <a:endParaRPr b="1" sz="800">
              <a:solidFill>
                <a:schemeClr val="lt1"/>
              </a:solidFill>
              <a:latin typeface="Noto Sans"/>
              <a:ea typeface="Noto Sans"/>
              <a:cs typeface="Noto Sans"/>
              <a:sym typeface="Noto Sans"/>
            </a:endParaRPr>
          </a:p>
        </p:txBody>
      </p:sp>
      <p:sp>
        <p:nvSpPr>
          <p:cNvPr id="95" name="Google Shape;95;p16"/>
          <p:cNvSpPr/>
          <p:nvPr/>
        </p:nvSpPr>
        <p:spPr>
          <a:xfrm>
            <a:off x="3140702" y="141809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5</a:t>
            </a:r>
            <a:endParaRPr b="1" sz="800">
              <a:solidFill>
                <a:schemeClr val="lt1"/>
              </a:solidFill>
              <a:latin typeface="Noto Sans"/>
              <a:ea typeface="Noto Sans"/>
              <a:cs typeface="Noto Sans"/>
              <a:sym typeface="Noto Sans"/>
            </a:endParaRPr>
          </a:p>
        </p:txBody>
      </p:sp>
      <p:sp>
        <p:nvSpPr>
          <p:cNvPr id="96" name="Google Shape;96;p16"/>
          <p:cNvSpPr/>
          <p:nvPr/>
        </p:nvSpPr>
        <p:spPr>
          <a:xfrm>
            <a:off x="6650752" y="167799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1</a:t>
            </a:r>
            <a:endParaRPr b="1" sz="800">
              <a:solidFill>
                <a:schemeClr val="lt1"/>
              </a:solidFill>
              <a:latin typeface="Noto Sans"/>
              <a:ea typeface="Noto Sans"/>
              <a:cs typeface="Noto Sans"/>
              <a:sym typeface="Noto Sans"/>
            </a:endParaRPr>
          </a:p>
        </p:txBody>
      </p:sp>
      <p:sp>
        <p:nvSpPr>
          <p:cNvPr id="97" name="Google Shape;97;p16"/>
          <p:cNvSpPr/>
          <p:nvPr/>
        </p:nvSpPr>
        <p:spPr>
          <a:xfrm>
            <a:off x="7516702" y="167799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2</a:t>
            </a:r>
            <a:endParaRPr b="1" sz="800">
              <a:solidFill>
                <a:schemeClr val="lt1"/>
              </a:solidFill>
              <a:latin typeface="Noto Sans"/>
              <a:ea typeface="Noto Sans"/>
              <a:cs typeface="Noto Sans"/>
              <a:sym typeface="Noto Sans"/>
            </a:endParaRPr>
          </a:p>
        </p:txBody>
      </p:sp>
      <p:sp>
        <p:nvSpPr>
          <p:cNvPr id="98" name="Google Shape;98;p16"/>
          <p:cNvSpPr/>
          <p:nvPr/>
        </p:nvSpPr>
        <p:spPr>
          <a:xfrm>
            <a:off x="6247252" y="2476257"/>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3</a:t>
            </a:r>
            <a:endParaRPr b="1" sz="800">
              <a:solidFill>
                <a:schemeClr val="lt1"/>
              </a:solidFill>
              <a:latin typeface="Noto Sans"/>
              <a:ea typeface="Noto Sans"/>
              <a:cs typeface="Noto Sans"/>
              <a:sym typeface="Noto Sans"/>
            </a:endParaRPr>
          </a:p>
        </p:txBody>
      </p:sp>
      <p:sp>
        <p:nvSpPr>
          <p:cNvPr id="99" name="Google Shape;99;p16"/>
          <p:cNvSpPr/>
          <p:nvPr/>
        </p:nvSpPr>
        <p:spPr>
          <a:xfrm>
            <a:off x="6247252" y="341824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4</a:t>
            </a:r>
            <a:endParaRPr b="1" sz="800">
              <a:solidFill>
                <a:schemeClr val="lt1"/>
              </a:solidFill>
              <a:latin typeface="Noto Sans"/>
              <a:ea typeface="Noto Sans"/>
              <a:cs typeface="Noto Sans"/>
              <a:sym typeface="Noto Sans"/>
            </a:endParaRPr>
          </a:p>
        </p:txBody>
      </p:sp>
      <p:sp>
        <p:nvSpPr>
          <p:cNvPr id="100" name="Google Shape;100;p16"/>
          <p:cNvSpPr/>
          <p:nvPr/>
        </p:nvSpPr>
        <p:spPr>
          <a:xfrm>
            <a:off x="7370302" y="3159445"/>
            <a:ext cx="146400" cy="146400"/>
          </a:xfrm>
          <a:prstGeom prst="ellipse">
            <a:avLst/>
          </a:prstGeom>
          <a:solidFill>
            <a:schemeClr val="accent1"/>
          </a:solidFill>
          <a:ln>
            <a:noFill/>
          </a:ln>
        </p:spPr>
        <p:txBody>
          <a:bodyPr anchorCtr="0" anchor="ctr" bIns="91425" lIns="27425" spcFirstLastPara="1" rIns="91425" wrap="square" tIns="91425">
            <a:noAutofit/>
          </a:bodyPr>
          <a:lstStyle/>
          <a:p>
            <a:pPr indent="0" lvl="0" marL="0" rtl="0" algn="l">
              <a:spcBef>
                <a:spcPts val="0"/>
              </a:spcBef>
              <a:spcAft>
                <a:spcPts val="0"/>
              </a:spcAft>
              <a:buNone/>
            </a:pPr>
            <a:r>
              <a:rPr b="1" lang="en" sz="800">
                <a:solidFill>
                  <a:schemeClr val="lt1"/>
                </a:solidFill>
                <a:latin typeface="Noto Sans"/>
                <a:ea typeface="Noto Sans"/>
                <a:cs typeface="Noto Sans"/>
                <a:sym typeface="Noto Sans"/>
              </a:rPr>
              <a:t>5</a:t>
            </a:r>
            <a:endParaRPr b="1" sz="800">
              <a:solidFill>
                <a:schemeClr val="lt1"/>
              </a:solidFill>
              <a:latin typeface="Noto Sans"/>
              <a:ea typeface="Noto Sans"/>
              <a:cs typeface="Noto Sans"/>
              <a:sym typeface="No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17"/>
          <p:cNvGrpSpPr/>
          <p:nvPr/>
        </p:nvGrpSpPr>
        <p:grpSpPr>
          <a:xfrm>
            <a:off x="0" y="0"/>
            <a:ext cx="9144000" cy="427800"/>
            <a:chOff x="0" y="0"/>
            <a:chExt cx="9144000" cy="427800"/>
          </a:xfrm>
        </p:grpSpPr>
        <p:sp>
          <p:nvSpPr>
            <p:cNvPr id="106" name="Google Shape;106;p17"/>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07" name="Google Shape;107;p17"/>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7"/>
          <p:cNvSpPr txBox="1"/>
          <p:nvPr/>
        </p:nvSpPr>
        <p:spPr>
          <a:xfrm>
            <a:off x="0" y="-63150"/>
            <a:ext cx="26952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Process</a:t>
            </a:r>
            <a:endParaRPr sz="2400">
              <a:solidFill>
                <a:srgbClr val="FFFFFF"/>
              </a:solidFill>
              <a:latin typeface="Noto Sans"/>
              <a:ea typeface="Noto Sans"/>
              <a:cs typeface="Noto Sans"/>
              <a:sym typeface="Noto Sans"/>
            </a:endParaRPr>
          </a:p>
        </p:txBody>
      </p:sp>
      <p:sp>
        <p:nvSpPr>
          <p:cNvPr id="110" name="Google Shape;110;p17"/>
          <p:cNvSpPr txBox="1"/>
          <p:nvPr>
            <p:ph idx="1" type="body"/>
          </p:nvPr>
        </p:nvSpPr>
        <p:spPr>
          <a:xfrm>
            <a:off x="3212925" y="2128975"/>
            <a:ext cx="2809200" cy="251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Noto Sans Medium"/>
                <a:ea typeface="Noto Sans Medium"/>
                <a:cs typeface="Noto Sans Medium"/>
                <a:sym typeface="Noto Sans Medium"/>
              </a:rPr>
              <a:t>Languages / libraries / API's used</a:t>
            </a:r>
            <a:endParaRPr sz="1300">
              <a:solidFill>
                <a:schemeClr val="dk1"/>
              </a:solidFill>
              <a:latin typeface="Noto Sans Medium"/>
              <a:ea typeface="Noto Sans Medium"/>
              <a:cs typeface="Noto Sans Medium"/>
              <a:sym typeface="Noto Sans Medium"/>
            </a:endParaRPr>
          </a:p>
          <a:p>
            <a:pPr indent="-311150" lvl="0" marL="457200" rtl="0" algn="l">
              <a:spcBef>
                <a:spcPts val="30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JavaScript</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jQuery</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uFill>
                  <a:noFill/>
                </a:uFill>
                <a:latin typeface="Noto Sans"/>
                <a:ea typeface="Noto Sans"/>
                <a:cs typeface="Noto Sans"/>
                <a:sym typeface="Noto Sans"/>
                <a:hlinkClick r:id="rId3">
                  <a:extLst>
                    <a:ext uri="{A12FA001-AC4F-418D-AE19-62706E023703}">
                      <ahyp:hlinkClr val="tx"/>
                    </a:ext>
                  </a:extLst>
                </a:hlinkClick>
              </a:rPr>
              <a:t>Booking API</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uFill>
                  <a:noFill/>
                </a:uFill>
                <a:latin typeface="Noto Sans"/>
                <a:ea typeface="Noto Sans"/>
                <a:cs typeface="Noto Sans"/>
                <a:sym typeface="Noto Sans"/>
                <a:hlinkClick r:id="rId4">
                  <a:extLst>
                    <a:ext uri="{A12FA001-AC4F-418D-AE19-62706E023703}">
                      <ahyp:hlinkClr val="tx"/>
                    </a:ext>
                  </a:extLst>
                </a:hlinkClick>
              </a:rPr>
              <a:t>GeoDB Cities API</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AccuWeather API</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JavaScript </a:t>
            </a:r>
            <a:r>
              <a:rPr lang="en" sz="1300">
                <a:solidFill>
                  <a:schemeClr val="dk1"/>
                </a:solidFill>
                <a:uFill>
                  <a:noFill/>
                </a:uFill>
                <a:latin typeface="Noto Sans"/>
                <a:ea typeface="Noto Sans"/>
                <a:cs typeface="Noto Sans"/>
                <a:sym typeface="Noto Sans"/>
                <a:hlinkClick r:id="rId5">
                  <a:extLst>
                    <a:ext uri="{A12FA001-AC4F-418D-AE19-62706E023703}">
                      <ahyp:hlinkClr val="tx"/>
                    </a:ext>
                  </a:extLst>
                </a:hlinkClick>
              </a:rPr>
              <a:t>date range picker</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Bootstrap</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HTML</a:t>
            </a:r>
            <a:endParaRPr sz="1300">
              <a:solidFill>
                <a:schemeClr val="dk1"/>
              </a:solidFill>
              <a:latin typeface="Noto Sans"/>
              <a:ea typeface="Noto Sans"/>
              <a:cs typeface="Noto Sans"/>
              <a:sym typeface="Noto Sans"/>
            </a:endParaRPr>
          </a:p>
          <a:p>
            <a:pPr indent="-311150" lvl="0" marL="457200" rtl="0" algn="l">
              <a:spcBef>
                <a:spcPts val="0"/>
              </a:spcBef>
              <a:spcAft>
                <a:spcPts val="0"/>
              </a:spcAft>
              <a:buClr>
                <a:schemeClr val="dk1"/>
              </a:buClr>
              <a:buSzPts val="1300"/>
              <a:buFont typeface="Noto Sans"/>
              <a:buChar char="●"/>
            </a:pPr>
            <a:r>
              <a:rPr lang="en" sz="1300">
                <a:solidFill>
                  <a:schemeClr val="dk1"/>
                </a:solidFill>
                <a:latin typeface="Noto Sans"/>
                <a:ea typeface="Noto Sans"/>
                <a:cs typeface="Noto Sans"/>
                <a:sym typeface="Noto Sans"/>
              </a:rPr>
              <a:t>CSS</a:t>
            </a:r>
            <a:endParaRPr sz="1300">
              <a:solidFill>
                <a:srgbClr val="1D1C1D"/>
              </a:solidFill>
              <a:latin typeface="Noto Sans"/>
              <a:ea typeface="Noto Sans"/>
              <a:cs typeface="Noto Sans"/>
              <a:sym typeface="Noto Sans"/>
            </a:endParaRPr>
          </a:p>
        </p:txBody>
      </p:sp>
      <p:pic>
        <p:nvPicPr>
          <p:cNvPr id="111" name="Google Shape;111;p17"/>
          <p:cNvPicPr preferRelativeResize="0"/>
          <p:nvPr/>
        </p:nvPicPr>
        <p:blipFill>
          <a:blip r:embed="rId6">
            <a:alphaModFix/>
          </a:blip>
          <a:stretch>
            <a:fillRect/>
          </a:stretch>
        </p:blipFill>
        <p:spPr>
          <a:xfrm>
            <a:off x="143100" y="1097688"/>
            <a:ext cx="2947662" cy="2096113"/>
          </a:xfrm>
          <a:prstGeom prst="rect">
            <a:avLst/>
          </a:prstGeom>
          <a:noFill/>
          <a:ln>
            <a:noFill/>
          </a:ln>
          <a:effectLst>
            <a:outerShdw blurRad="128588" rotWithShape="0" algn="bl" dir="3660000" dist="85725">
              <a:srgbClr val="000000">
                <a:alpha val="34000"/>
              </a:srgbClr>
            </a:outerShdw>
            <a:reflection blurRad="0" dir="5400000" dist="38100" endA="0" endPos="30000" fadeDir="5400012" kx="0" rotWithShape="0" algn="bl" stA="40000" stPos="0" sy="-100000" ky="0"/>
          </a:effectLst>
        </p:spPr>
      </p:pic>
      <p:sp>
        <p:nvSpPr>
          <p:cNvPr id="112" name="Google Shape;112;p17"/>
          <p:cNvSpPr txBox="1"/>
          <p:nvPr/>
        </p:nvSpPr>
        <p:spPr>
          <a:xfrm>
            <a:off x="74350" y="767925"/>
            <a:ext cx="2695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oto Sans"/>
                <a:ea typeface="Noto Sans"/>
                <a:cs typeface="Noto Sans"/>
                <a:sym typeface="Noto Sans"/>
              </a:rPr>
              <a:t>Using Figma to create a wireframe layout</a:t>
            </a:r>
            <a:endParaRPr sz="1000">
              <a:latin typeface="Noto Sans"/>
              <a:ea typeface="Noto Sans"/>
              <a:cs typeface="Noto Sans"/>
              <a:sym typeface="Noto Sans"/>
            </a:endParaRPr>
          </a:p>
        </p:txBody>
      </p:sp>
      <p:pic>
        <p:nvPicPr>
          <p:cNvPr id="113" name="Google Shape;113;p17"/>
          <p:cNvPicPr preferRelativeResize="0"/>
          <p:nvPr/>
        </p:nvPicPr>
        <p:blipFill>
          <a:blip r:embed="rId7">
            <a:alphaModFix/>
          </a:blip>
          <a:stretch>
            <a:fillRect/>
          </a:stretch>
        </p:blipFill>
        <p:spPr>
          <a:xfrm>
            <a:off x="6118792" y="1106625"/>
            <a:ext cx="2734408" cy="2685002"/>
          </a:xfrm>
          <a:prstGeom prst="rect">
            <a:avLst/>
          </a:prstGeom>
          <a:noFill/>
          <a:ln>
            <a:noFill/>
          </a:ln>
          <a:effectLst>
            <a:outerShdw blurRad="114300" rotWithShape="0" algn="bl" dir="3000000" dist="66675">
              <a:srgbClr val="000000">
                <a:alpha val="42000"/>
              </a:srgbClr>
            </a:outerShdw>
            <a:reflection blurRad="0" dir="5400000" dist="114300" endA="0" endPos="31000" fadeDir="5400012" kx="0" rotWithShape="0" algn="bl" stA="6000" stPos="0" sy="-100000" ky="0"/>
          </a:effectLst>
        </p:spPr>
      </p:pic>
      <p:sp>
        <p:nvSpPr>
          <p:cNvPr id="114" name="Google Shape;114;p17"/>
          <p:cNvSpPr/>
          <p:nvPr/>
        </p:nvSpPr>
        <p:spPr>
          <a:xfrm>
            <a:off x="3424425" y="1719250"/>
            <a:ext cx="2274300" cy="375900"/>
          </a:xfrm>
          <a:prstGeom prst="rightArrow">
            <a:avLst>
              <a:gd fmla="val 50000" name="adj1"/>
              <a:gd fmla="val 50000" name="adj2"/>
            </a:avLst>
          </a:prstGeom>
          <a:solidFill>
            <a:srgbClr val="426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6040775" y="767925"/>
            <a:ext cx="2695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Noto Sans"/>
                <a:ea typeface="Noto Sans"/>
                <a:cs typeface="Noto Sans"/>
                <a:sym typeface="Noto Sans"/>
              </a:rPr>
              <a:t>Final product - StayExplorer App</a:t>
            </a:r>
            <a:endParaRPr sz="1000">
              <a:latin typeface="Noto Sans"/>
              <a:ea typeface="Noto Sans"/>
              <a:cs typeface="Noto Sans"/>
              <a:sym typeface="No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grpSp>
        <p:nvGrpSpPr>
          <p:cNvPr id="120" name="Google Shape;120;p18"/>
          <p:cNvGrpSpPr/>
          <p:nvPr/>
        </p:nvGrpSpPr>
        <p:grpSpPr>
          <a:xfrm>
            <a:off x="0" y="0"/>
            <a:ext cx="9144000" cy="427800"/>
            <a:chOff x="0" y="0"/>
            <a:chExt cx="9144000" cy="427800"/>
          </a:xfrm>
        </p:grpSpPr>
        <p:sp>
          <p:nvSpPr>
            <p:cNvPr id="121" name="Google Shape;121;p18"/>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22" name="Google Shape;122;p18"/>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8"/>
          <p:cNvSpPr txBox="1"/>
          <p:nvPr/>
        </p:nvSpPr>
        <p:spPr>
          <a:xfrm>
            <a:off x="0" y="-63150"/>
            <a:ext cx="7556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Breakdown of Tasks and Roles</a:t>
            </a:r>
            <a:endParaRPr sz="2400">
              <a:solidFill>
                <a:srgbClr val="FFFFFF"/>
              </a:solidFill>
              <a:latin typeface="Noto Sans"/>
              <a:ea typeface="Noto Sans"/>
              <a:cs typeface="Noto Sans"/>
              <a:sym typeface="Noto Sans"/>
            </a:endParaRPr>
          </a:p>
        </p:txBody>
      </p:sp>
      <p:pic>
        <p:nvPicPr>
          <p:cNvPr id="125" name="Google Shape;125;p18"/>
          <p:cNvPicPr preferRelativeResize="0"/>
          <p:nvPr/>
        </p:nvPicPr>
        <p:blipFill>
          <a:blip r:embed="rId3">
            <a:alphaModFix/>
          </a:blip>
          <a:stretch>
            <a:fillRect/>
          </a:stretch>
        </p:blipFill>
        <p:spPr>
          <a:xfrm>
            <a:off x="5358250" y="2328000"/>
            <a:ext cx="3753999" cy="2815500"/>
          </a:xfrm>
          <a:prstGeom prst="rect">
            <a:avLst/>
          </a:prstGeom>
          <a:noFill/>
          <a:ln>
            <a:noFill/>
          </a:ln>
        </p:spPr>
      </p:pic>
      <p:sp>
        <p:nvSpPr>
          <p:cNvPr id="126" name="Google Shape;126;p18"/>
          <p:cNvSpPr txBox="1"/>
          <p:nvPr>
            <p:ph idx="1" type="body"/>
          </p:nvPr>
        </p:nvSpPr>
        <p:spPr>
          <a:xfrm>
            <a:off x="311700" y="669825"/>
            <a:ext cx="8415300" cy="2815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SemiBold"/>
                <a:ea typeface="Noto Sans SemiBold"/>
                <a:cs typeface="Noto Sans SemiBold"/>
                <a:sym typeface="Noto Sans SemiBold"/>
              </a:rPr>
              <a:t>Adrian Wong</a:t>
            </a:r>
            <a:r>
              <a:rPr lang="en" sz="1400">
                <a:solidFill>
                  <a:schemeClr val="dk1"/>
                </a:solidFill>
                <a:latin typeface="Noto Sans"/>
                <a:ea typeface="Noto Sans"/>
                <a:cs typeface="Noto Sans"/>
                <a:sym typeface="Noto Sans"/>
              </a:rPr>
              <a:t> - developing app idea, researching for free API, wireframe and UI design, logic for retrieving the data from APIs and displaying on the page, implementing modal, styling the hotel, recent search and nearby cities sections. Fine tuning the app as well. Making presentation slides.</a:t>
            </a:r>
            <a:br>
              <a:rPr lang="en" sz="1400">
                <a:solidFill>
                  <a:schemeClr val="dk1"/>
                </a:solidFill>
                <a:latin typeface="Noto Sans"/>
                <a:ea typeface="Noto Sans"/>
                <a:cs typeface="Noto Sans"/>
                <a:sym typeface="Noto Sans"/>
              </a:rPr>
            </a:br>
            <a:endParaRPr sz="1400">
              <a:solidFill>
                <a:schemeClr val="dk1"/>
              </a:solidFill>
              <a:latin typeface="Noto Sans"/>
              <a:ea typeface="Noto Sans"/>
              <a:cs typeface="Noto Sans"/>
              <a:sym typeface="Noto Sans"/>
            </a:endParaRPr>
          </a:p>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SemiBold"/>
                <a:ea typeface="Noto Sans SemiBold"/>
                <a:cs typeface="Noto Sans SemiBold"/>
                <a:sym typeface="Noto Sans SemiBold"/>
              </a:rPr>
              <a:t>Asta Remeikiene</a:t>
            </a:r>
            <a:r>
              <a:rPr lang="en" sz="1400">
                <a:solidFill>
                  <a:schemeClr val="dk1"/>
                </a:solidFill>
                <a:latin typeface="Noto Sans"/>
                <a:ea typeface="Noto Sans"/>
                <a:cs typeface="Noto Sans"/>
                <a:sym typeface="Noto Sans"/>
              </a:rPr>
              <a:t> -  developing app idea, researching for free API, building layout structure for the page, researching and implementing image/colors/appearance of the page, writing README.md for the project, making presentation slides.</a:t>
            </a:r>
            <a:br>
              <a:rPr lang="en" sz="1400">
                <a:solidFill>
                  <a:schemeClr val="dk1"/>
                </a:solidFill>
                <a:latin typeface="Noto Sans"/>
                <a:ea typeface="Noto Sans"/>
                <a:cs typeface="Noto Sans"/>
                <a:sym typeface="Noto Sans"/>
              </a:rPr>
            </a:br>
            <a:endParaRPr sz="1400">
              <a:solidFill>
                <a:schemeClr val="dk1"/>
              </a:solidFill>
              <a:latin typeface="Noto Sans"/>
              <a:ea typeface="Noto Sans"/>
              <a:cs typeface="Noto Sans"/>
              <a:sym typeface="Noto Sans"/>
            </a:endParaRPr>
          </a:p>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SemiBold"/>
                <a:ea typeface="Noto Sans SemiBold"/>
                <a:cs typeface="Noto Sans SemiBold"/>
                <a:sym typeface="Noto Sans SemiBold"/>
              </a:rPr>
              <a:t>Diana Purice</a:t>
            </a:r>
            <a:r>
              <a:rPr lang="en" sz="1400">
                <a:solidFill>
                  <a:schemeClr val="dk1"/>
                </a:solidFill>
                <a:latin typeface="Noto Sans"/>
                <a:ea typeface="Noto Sans"/>
                <a:cs typeface="Noto Sans"/>
                <a:sym typeface="Noto Sans"/>
              </a:rPr>
              <a:t> - developing app idea, researching for free API</a:t>
            </a:r>
            <a:endParaRPr sz="1400">
              <a:solidFill>
                <a:schemeClr val="dk1"/>
              </a:solidFill>
              <a:latin typeface="Noto Sans"/>
              <a:ea typeface="Noto Sans"/>
              <a:cs typeface="Noto Sans"/>
              <a:sym typeface="Noto Sans"/>
            </a:endParaRPr>
          </a:p>
          <a:p>
            <a:pPr indent="0" lvl="0" marL="0" rtl="0" algn="l">
              <a:lnSpc>
                <a:spcPct val="115000"/>
              </a:lnSpc>
              <a:spcBef>
                <a:spcPts val="1600"/>
              </a:spcBef>
              <a:spcAft>
                <a:spcPts val="1600"/>
              </a:spcAft>
              <a:buNone/>
            </a:pPr>
            <a:r>
              <a:t/>
            </a:r>
            <a:endParaRPr sz="1400">
              <a:solidFill>
                <a:srgbClr val="1D1C1D"/>
              </a:solidFill>
              <a:latin typeface="Noto Sans"/>
              <a:ea typeface="Noto Sans"/>
              <a:cs typeface="Noto Sans"/>
              <a:sym typeface="No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grpSp>
        <p:nvGrpSpPr>
          <p:cNvPr id="131" name="Google Shape;131;p19"/>
          <p:cNvGrpSpPr/>
          <p:nvPr/>
        </p:nvGrpSpPr>
        <p:grpSpPr>
          <a:xfrm>
            <a:off x="0" y="0"/>
            <a:ext cx="9144000" cy="427800"/>
            <a:chOff x="0" y="0"/>
            <a:chExt cx="9144000" cy="427800"/>
          </a:xfrm>
        </p:grpSpPr>
        <p:sp>
          <p:nvSpPr>
            <p:cNvPr id="132" name="Google Shape;132;p19"/>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33" name="Google Shape;133;p19"/>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19"/>
          <p:cNvSpPr txBox="1"/>
          <p:nvPr/>
        </p:nvSpPr>
        <p:spPr>
          <a:xfrm>
            <a:off x="0" y="-63150"/>
            <a:ext cx="7556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Challenges</a:t>
            </a:r>
            <a:endParaRPr sz="2400">
              <a:solidFill>
                <a:srgbClr val="FFFFFF"/>
              </a:solidFill>
              <a:latin typeface="Noto Sans"/>
              <a:ea typeface="Noto Sans"/>
              <a:cs typeface="Noto Sans"/>
              <a:sym typeface="Noto Sans"/>
            </a:endParaRPr>
          </a:p>
        </p:txBody>
      </p:sp>
      <p:sp>
        <p:nvSpPr>
          <p:cNvPr id="136" name="Google Shape;136;p19"/>
          <p:cNvSpPr txBox="1"/>
          <p:nvPr>
            <p:ph idx="1" type="body"/>
          </p:nvPr>
        </p:nvSpPr>
        <p:spPr>
          <a:xfrm>
            <a:off x="311700" y="669825"/>
            <a:ext cx="8415300" cy="3674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Free APIs has the quota limit for call request. It is waste time for a developer to register for the new api key frequently.</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When dealing with complex APIs, it may be necessary to use multiple endpoints to obtain the desired results. This may require nested Ajax calls at times.</a:t>
            </a:r>
            <a:endParaRPr sz="1400">
              <a:solidFill>
                <a:schemeClr val="dk1"/>
              </a:solidFill>
              <a:latin typeface="Noto Sans"/>
              <a:ea typeface="Noto Sans"/>
              <a:cs typeface="Noto Sans"/>
              <a:sym typeface="Noto Sans"/>
            </a:endParaRPr>
          </a:p>
          <a:p>
            <a:pPr indent="-317500" lvl="0" marL="457200" rtl="0" algn="l">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Asynchronous Javascript -  how to get information from GeoDB Api, which needs latitude and longitude(it is provided by Booking API)</a:t>
            </a:r>
            <a:endParaRPr sz="1400">
              <a:solidFill>
                <a:schemeClr val="dk1"/>
              </a:solidFill>
              <a:latin typeface="Noto Sans"/>
              <a:ea typeface="Noto Sans"/>
              <a:cs typeface="Noto Sans"/>
              <a:sym typeface="Noto Sans"/>
            </a:endParaRPr>
          </a:p>
          <a:p>
            <a:pPr indent="-317500" lvl="0" marL="457200" rtl="0" algn="l">
              <a:lnSpc>
                <a:spcPct val="100000"/>
              </a:lnSpc>
              <a:spcBef>
                <a:spcPts val="100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Need more Javascript knowledge and practise </a:t>
            </a:r>
            <a:br>
              <a:rPr lang="en" sz="1400">
                <a:solidFill>
                  <a:schemeClr val="dk1"/>
                </a:solidFill>
                <a:latin typeface="Noto Sans"/>
                <a:ea typeface="Noto Sans"/>
                <a:cs typeface="Noto Sans"/>
                <a:sym typeface="Noto Sans"/>
              </a:rPr>
            </a:br>
            <a:endParaRPr sz="1400">
              <a:solidFill>
                <a:schemeClr val="dk1"/>
              </a:solidFill>
              <a:latin typeface="Noto Sans"/>
              <a:ea typeface="Noto Sans"/>
              <a:cs typeface="Noto Sans"/>
              <a:sym typeface="Noto Sans"/>
            </a:endParaRPr>
          </a:p>
          <a:p>
            <a:pPr indent="-317500" lvl="0" marL="457200" rtl="0" algn="l">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Coming up with suitable name for application!</a:t>
            </a:r>
            <a:endParaRPr sz="1400">
              <a:solidFill>
                <a:schemeClr val="dk1"/>
              </a:solidFill>
              <a:latin typeface="Noto Sans"/>
              <a:ea typeface="Noto Sans"/>
              <a:cs typeface="Noto Sans"/>
              <a:sym typeface="Noto Sans"/>
            </a:endParaRPr>
          </a:p>
          <a:p>
            <a:pPr indent="0" lvl="0" marL="0" rtl="0" algn="l">
              <a:lnSpc>
                <a:spcPct val="115000"/>
              </a:lnSpc>
              <a:spcBef>
                <a:spcPts val="1600"/>
              </a:spcBef>
              <a:spcAft>
                <a:spcPts val="1600"/>
              </a:spcAft>
              <a:buNone/>
            </a:pPr>
            <a:r>
              <a:t/>
            </a:r>
            <a:endParaRPr sz="1400">
              <a:solidFill>
                <a:srgbClr val="1D1C1D"/>
              </a:solidFill>
              <a:latin typeface="Noto Sans"/>
              <a:ea typeface="Noto Sans"/>
              <a:cs typeface="Noto Sans"/>
              <a:sym typeface="No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pSp>
        <p:nvGrpSpPr>
          <p:cNvPr id="141" name="Google Shape;141;p20"/>
          <p:cNvGrpSpPr/>
          <p:nvPr/>
        </p:nvGrpSpPr>
        <p:grpSpPr>
          <a:xfrm>
            <a:off x="0" y="0"/>
            <a:ext cx="9144000" cy="427800"/>
            <a:chOff x="0" y="0"/>
            <a:chExt cx="9144000" cy="427800"/>
          </a:xfrm>
        </p:grpSpPr>
        <p:sp>
          <p:nvSpPr>
            <p:cNvPr id="142" name="Google Shape;142;p20"/>
            <p:cNvSpPr/>
            <p:nvPr/>
          </p:nvSpPr>
          <p:spPr>
            <a:xfrm>
              <a:off x="0" y="0"/>
              <a:ext cx="9144000" cy="427800"/>
            </a:xfrm>
            <a:prstGeom prst="rect">
              <a:avLst/>
            </a:prstGeom>
            <a:gradFill>
              <a:gsLst>
                <a:gs pos="0">
                  <a:srgbClr val="CFE2F3"/>
                </a:gs>
                <a:gs pos="39000">
                  <a:srgbClr val="738FB4"/>
                </a:gs>
                <a:gs pos="100000">
                  <a:srgbClr val="163B75"/>
                </a:gs>
              </a:gsLst>
              <a:lin ang="10800025" scaled="0"/>
            </a:gradFill>
            <a:ln>
              <a:noFill/>
            </a:ln>
          </p:spPr>
          <p:txBody>
            <a:bodyPr anchorCtr="0" anchor="ctr" bIns="91425" lIns="91425" spcFirstLastPara="1" rIns="91425" wrap="square" tIns="91425">
              <a:noAutofit/>
            </a:bodyPr>
            <a:lstStyle/>
            <a:p>
              <a:pPr indent="-92035" lvl="0" marL="0" rtl="0" algn="l">
                <a:spcBef>
                  <a:spcPts val="0"/>
                </a:spcBef>
                <a:spcAft>
                  <a:spcPts val="0"/>
                </a:spcAft>
                <a:buNone/>
              </a:pPr>
              <a:r>
                <a:t/>
              </a:r>
              <a:endParaRPr sz="2400">
                <a:solidFill>
                  <a:srgbClr val="EEFFFF"/>
                </a:solidFill>
                <a:latin typeface="Montserrat"/>
                <a:ea typeface="Montserrat"/>
                <a:cs typeface="Montserrat"/>
                <a:sym typeface="Montserrat"/>
              </a:endParaRPr>
            </a:p>
          </p:txBody>
        </p:sp>
        <p:sp>
          <p:nvSpPr>
            <p:cNvPr id="143" name="Google Shape;143;p20"/>
            <p:cNvSpPr/>
            <p:nvPr/>
          </p:nvSpPr>
          <p:spPr>
            <a:xfrm>
              <a:off x="0" y="0"/>
              <a:ext cx="3318600" cy="427800"/>
            </a:xfrm>
            <a:prstGeom prst="rtTriangle">
              <a:avLst/>
            </a:prstGeom>
            <a:solidFill>
              <a:srgbClr val="FFFFFF">
                <a:alpha val="8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0" y="136500"/>
              <a:ext cx="4690200" cy="291300"/>
            </a:xfrm>
            <a:prstGeom prst="rtTriangle">
              <a:avLst/>
            </a:prstGeom>
            <a:solidFill>
              <a:srgbClr val="FFFFFF">
                <a:alpha val="6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20"/>
          <p:cNvSpPr txBox="1"/>
          <p:nvPr/>
        </p:nvSpPr>
        <p:spPr>
          <a:xfrm>
            <a:off x="0" y="-63150"/>
            <a:ext cx="7556700" cy="55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Noto Sans"/>
                <a:ea typeface="Noto Sans"/>
                <a:cs typeface="Noto Sans"/>
                <a:sym typeface="Noto Sans"/>
              </a:rPr>
              <a:t>Success</a:t>
            </a:r>
            <a:endParaRPr sz="2400">
              <a:solidFill>
                <a:srgbClr val="FFFFFF"/>
              </a:solidFill>
              <a:latin typeface="Noto Sans"/>
              <a:ea typeface="Noto Sans"/>
              <a:cs typeface="Noto Sans"/>
              <a:sym typeface="Noto Sans"/>
            </a:endParaRPr>
          </a:p>
        </p:txBody>
      </p:sp>
      <p:sp>
        <p:nvSpPr>
          <p:cNvPr id="146" name="Google Shape;146;p20"/>
          <p:cNvSpPr txBox="1"/>
          <p:nvPr>
            <p:ph idx="1" type="body"/>
          </p:nvPr>
        </p:nvSpPr>
        <p:spPr>
          <a:xfrm>
            <a:off x="311700" y="669825"/>
            <a:ext cx="8415300" cy="42201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The application is able to retrieve data from the all  APIs  and display it on the screen.</a:t>
            </a:r>
            <a:endParaRPr sz="1400">
              <a:solidFill>
                <a:schemeClr val="dk1"/>
              </a:solidFill>
              <a:latin typeface="Noto Sans"/>
              <a:ea typeface="Noto Sans"/>
              <a:cs typeface="Noto Sans"/>
              <a:sym typeface="Noto Sans"/>
            </a:endParaRPr>
          </a:p>
          <a:p>
            <a:pPr indent="-317500" lvl="0" marL="457200" rtl="0" algn="l">
              <a:lnSpc>
                <a:spcPct val="150000"/>
              </a:lnSpc>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Date range picker and modal is successfully implemented.</a:t>
            </a:r>
            <a:endParaRPr sz="1400">
              <a:solidFill>
                <a:schemeClr val="dk1"/>
              </a:solidFill>
              <a:latin typeface="Noto Sans"/>
              <a:ea typeface="Noto Sans"/>
              <a:cs typeface="Noto Sans"/>
              <a:sym typeface="Noto Sans"/>
            </a:endParaRPr>
          </a:p>
          <a:p>
            <a:pPr indent="-317500" lvl="0" marL="457200" rtl="0" algn="l">
              <a:lnSpc>
                <a:spcPct val="150000"/>
              </a:lnSpc>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Utilizing Bootstrap to design a visually appealing and user-friendly UI.</a:t>
            </a:r>
            <a:endParaRPr sz="1400">
              <a:solidFill>
                <a:schemeClr val="dk1"/>
              </a:solidFill>
              <a:latin typeface="Noto Sans"/>
              <a:ea typeface="Noto Sans"/>
              <a:cs typeface="Noto Sans"/>
              <a:sym typeface="Noto Sans"/>
            </a:endParaRPr>
          </a:p>
          <a:p>
            <a:pPr indent="-317500" lvl="0" marL="457200" rtl="0" algn="l">
              <a:lnSpc>
                <a:spcPct val="150000"/>
              </a:lnSpc>
              <a:spcBef>
                <a:spcPts val="0"/>
              </a:spcBef>
              <a:spcAft>
                <a:spcPts val="0"/>
              </a:spcAft>
              <a:buClr>
                <a:schemeClr val="dk1"/>
              </a:buClr>
              <a:buSzPts val="1400"/>
              <a:buFont typeface="Noto Sans"/>
              <a:buChar char="●"/>
            </a:pPr>
            <a:r>
              <a:rPr lang="en" sz="1400">
                <a:solidFill>
                  <a:schemeClr val="dk1"/>
                </a:solidFill>
                <a:latin typeface="Noto Sans"/>
                <a:ea typeface="Noto Sans"/>
                <a:cs typeface="Noto Sans"/>
                <a:sym typeface="Noto Sans"/>
              </a:rPr>
              <a:t>Collaborate with others to develop the app.</a:t>
            </a:r>
            <a:endParaRPr sz="1400">
              <a:solidFill>
                <a:schemeClr val="dk1"/>
              </a:solidFill>
              <a:latin typeface="Noto Sans"/>
              <a:ea typeface="Noto Sans"/>
              <a:cs typeface="Noto Sans"/>
              <a:sym typeface="Noto Sans"/>
            </a:endParaRPr>
          </a:p>
          <a:p>
            <a:pPr indent="0" lvl="0" marL="0" rtl="0" algn="l">
              <a:lnSpc>
                <a:spcPct val="115000"/>
              </a:lnSpc>
              <a:spcBef>
                <a:spcPts val="1600"/>
              </a:spcBef>
              <a:spcAft>
                <a:spcPts val="1600"/>
              </a:spcAft>
              <a:buNone/>
            </a:pPr>
            <a:r>
              <a:t/>
            </a:r>
            <a:endParaRPr sz="1400">
              <a:solidFill>
                <a:srgbClr val="1D1C1D"/>
              </a:solidFill>
              <a:latin typeface="Noto Sans"/>
              <a:ea typeface="Noto Sans"/>
              <a:cs typeface="Noto Sans"/>
              <a:sym typeface="No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277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Landing - default location displayed</a:t>
            </a:r>
            <a:endParaRPr/>
          </a:p>
        </p:txBody>
      </p:sp>
      <p:pic>
        <p:nvPicPr>
          <p:cNvPr id="152" name="Google Shape;152;p21"/>
          <p:cNvPicPr preferRelativeResize="0"/>
          <p:nvPr/>
        </p:nvPicPr>
        <p:blipFill>
          <a:blip r:embed="rId3">
            <a:alphaModFix/>
          </a:blip>
          <a:stretch>
            <a:fillRect/>
          </a:stretch>
        </p:blipFill>
        <p:spPr>
          <a:xfrm>
            <a:off x="247338" y="1033750"/>
            <a:ext cx="8649316" cy="39880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